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9F62-BF24-4DBC-904F-607779578717}" type="datetimeFigureOut">
              <a:rPr lang="pl-PL" smtClean="0"/>
              <a:t>2020-12-15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586A3F1-3923-4E4F-AB40-00A6FF4285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634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9F62-BF24-4DBC-904F-607779578717}" type="datetimeFigureOut">
              <a:rPr lang="pl-PL" smtClean="0"/>
              <a:t>2020-12-15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86A3F1-3923-4E4F-AB40-00A6FF4285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097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9F62-BF24-4DBC-904F-607779578717}" type="datetimeFigureOut">
              <a:rPr lang="pl-PL" smtClean="0"/>
              <a:t>2020-12-15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86A3F1-3923-4E4F-AB40-00A6FF4285F6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0336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9F62-BF24-4DBC-904F-607779578717}" type="datetimeFigureOut">
              <a:rPr lang="pl-PL" smtClean="0"/>
              <a:t>2020-12-15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86A3F1-3923-4E4F-AB40-00A6FF4285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2397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9F62-BF24-4DBC-904F-607779578717}" type="datetimeFigureOut">
              <a:rPr lang="pl-PL" smtClean="0"/>
              <a:t>2020-12-15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86A3F1-3923-4E4F-AB40-00A6FF4285F6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3293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9F62-BF24-4DBC-904F-607779578717}" type="datetimeFigureOut">
              <a:rPr lang="pl-PL" smtClean="0"/>
              <a:t>2020-12-15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86A3F1-3923-4E4F-AB40-00A6FF4285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0129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9F62-BF24-4DBC-904F-607779578717}" type="datetimeFigureOut">
              <a:rPr lang="pl-PL" smtClean="0"/>
              <a:t>2020-12-15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A3F1-3923-4E4F-AB40-00A6FF4285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6605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9F62-BF24-4DBC-904F-607779578717}" type="datetimeFigureOut">
              <a:rPr lang="pl-PL" smtClean="0"/>
              <a:t>2020-12-15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A3F1-3923-4E4F-AB40-00A6FF4285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246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9F62-BF24-4DBC-904F-607779578717}" type="datetimeFigureOut">
              <a:rPr lang="pl-PL" smtClean="0"/>
              <a:t>2020-12-15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A3F1-3923-4E4F-AB40-00A6FF4285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659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9F62-BF24-4DBC-904F-607779578717}" type="datetimeFigureOut">
              <a:rPr lang="pl-PL" smtClean="0"/>
              <a:t>2020-12-15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86A3F1-3923-4E4F-AB40-00A6FF4285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977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9F62-BF24-4DBC-904F-607779578717}" type="datetimeFigureOut">
              <a:rPr lang="pl-PL" smtClean="0"/>
              <a:t>2020-12-15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586A3F1-3923-4E4F-AB40-00A6FF4285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118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9F62-BF24-4DBC-904F-607779578717}" type="datetimeFigureOut">
              <a:rPr lang="pl-PL" smtClean="0"/>
              <a:t>2020-12-15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586A3F1-3923-4E4F-AB40-00A6FF4285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164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9F62-BF24-4DBC-904F-607779578717}" type="datetimeFigureOut">
              <a:rPr lang="pl-PL" smtClean="0"/>
              <a:t>2020-12-15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A3F1-3923-4E4F-AB40-00A6FF4285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623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9F62-BF24-4DBC-904F-607779578717}" type="datetimeFigureOut">
              <a:rPr lang="pl-PL" smtClean="0"/>
              <a:t>2020-12-15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A3F1-3923-4E4F-AB40-00A6FF4285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350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9F62-BF24-4DBC-904F-607779578717}" type="datetimeFigureOut">
              <a:rPr lang="pl-PL" smtClean="0"/>
              <a:t>2020-12-15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A3F1-3923-4E4F-AB40-00A6FF4285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815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9F62-BF24-4DBC-904F-607779578717}" type="datetimeFigureOut">
              <a:rPr lang="pl-PL" smtClean="0"/>
              <a:t>2020-12-15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86A3F1-3923-4E4F-AB40-00A6FF4285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114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F9F62-BF24-4DBC-904F-607779578717}" type="datetimeFigureOut">
              <a:rPr lang="pl-PL" smtClean="0"/>
              <a:t>2020-12-15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586A3F1-3923-4E4F-AB40-00A6FF4285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842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zukajwarchiwach.gov.pl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peana.eu/pl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igrek.amzp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ldmapsonline.org/" TargetMode="External"/><Relationship Id="rId5" Type="http://schemas.openxmlformats.org/officeDocument/2006/relationships/hyperlink" Target="http://www.gutenberg.org/" TargetMode="External"/><Relationship Id="rId4" Type="http://schemas.openxmlformats.org/officeDocument/2006/relationships/hyperlink" Target="https://www.wdl.org/en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.p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pe.edu.pl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ustrobiblioteki.pl/biblioteki-cyfrowe-swiecie/" TargetMode="External"/><Relationship Id="rId2" Type="http://schemas.openxmlformats.org/officeDocument/2006/relationships/hyperlink" Target="http://lustrobiblioteki.pl/biblioteki-cyfrowe-polsc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89213" y="3079631"/>
            <a:ext cx="8985699" cy="247412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Praca nauczyciela bibliotekarza w czasie pandemii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/>
              <a:t>E</a:t>
            </a:r>
            <a:r>
              <a:rPr lang="pl-PL" b="1" dirty="0" smtClean="0"/>
              <a:t>-zbiory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464" y="310551"/>
            <a:ext cx="1506148" cy="152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4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E-zbiory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Narodowy Instytut Audiowizualny uruchomił serwis </a:t>
            </a:r>
            <a:r>
              <a:rPr lang="pl-PL" b="1" dirty="0" err="1"/>
              <a:t>Ninateka</a:t>
            </a:r>
            <a:r>
              <a:rPr lang="pl-PL" dirty="0"/>
              <a:t>, który </a:t>
            </a:r>
            <a:r>
              <a:rPr lang="pl-PL" dirty="0" smtClean="0"/>
              <a:t>udostępnia nieodpłatnie </a:t>
            </a:r>
            <a:r>
              <a:rPr lang="pl-PL" dirty="0"/>
              <a:t>nagrania audio oraz wideo (m.in. filmy dokumentalne, </a:t>
            </a:r>
            <a:r>
              <a:rPr lang="pl-PL" dirty="0" smtClean="0"/>
              <a:t>fabularne, reportaże</a:t>
            </a:r>
            <a:r>
              <a:rPr lang="pl-PL" dirty="0"/>
              <a:t>, animacje, zapisy spektakli teatralnych i koncertów, </a:t>
            </a:r>
            <a:r>
              <a:rPr lang="pl-PL" dirty="0" smtClean="0"/>
              <a:t>relacje dokumentujące </a:t>
            </a:r>
            <a:r>
              <a:rPr lang="pl-PL" dirty="0"/>
              <a:t>życie kulturalne i społeczne, audycje radiowe, etc</a:t>
            </a:r>
            <a:r>
              <a:rPr lang="pl-PL" dirty="0" smtClean="0"/>
              <a:t>.).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Dodatkowo wyodrębniona jest sekcja, gdzie dostępne są słuchowiska</a:t>
            </a:r>
            <a:br>
              <a:rPr lang="pl-PL" dirty="0"/>
            </a:br>
            <a:r>
              <a:rPr lang="pl-PL" dirty="0"/>
              <a:t>i audycje poświęcone literaturze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Młodszym dzieciom warto polecić "Czytanie przed spaniem", czyli ponad </a:t>
            </a:r>
            <a:r>
              <a:rPr lang="pl-PL" dirty="0" smtClean="0"/>
              <a:t>50 krótkich </a:t>
            </a:r>
            <a:r>
              <a:rPr lang="pl-PL" dirty="0"/>
              <a:t>opowieści czytanych przez polskich aktorów.</a:t>
            </a:r>
            <a:r>
              <a:rPr lang="pl-PL" dirty="0" smtClean="0"/>
              <a:t> </a:t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464" y="310551"/>
            <a:ext cx="1506148" cy="152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393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E-zbiory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Oryginalnych dokumentów należy szukać w serwisie </a:t>
            </a:r>
            <a:r>
              <a:rPr lang="pl-PL" b="1" dirty="0" smtClean="0"/>
              <a:t>Szukajwarchiwach.pl.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Szukaj w Archiwach – to portal będący katalogiem i biblioteką cyfrową</a:t>
            </a:r>
          </a:p>
          <a:p>
            <a:pPr marL="0" indent="0">
              <a:buNone/>
            </a:pPr>
            <a:r>
              <a:rPr lang="pl-PL" dirty="0" smtClean="0"/>
              <a:t>zbiorów polskich archiwów publicznych.</a:t>
            </a:r>
          </a:p>
          <a:p>
            <a:pPr marL="0" indent="0">
              <a:buNone/>
            </a:pPr>
            <a:r>
              <a:rPr lang="pl-PL" dirty="0" smtClean="0">
                <a:hlinkClick r:id="rId2"/>
              </a:rPr>
              <a:t>https://www.szukajwarchiwach.gov.pl/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464" y="310551"/>
            <a:ext cx="1506148" cy="152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674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E-zbiory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Warto znać odwiedzić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MAPSTER </a:t>
            </a:r>
            <a:r>
              <a:rPr lang="pl-PL" dirty="0"/>
              <a:t>– mapy archiwalne Polski i Europy Środkowej </a:t>
            </a:r>
            <a:r>
              <a:rPr lang="pl-PL" dirty="0">
                <a:hlinkClick r:id="rId2"/>
              </a:rPr>
              <a:t>http://igrek.amzp.pl</a:t>
            </a:r>
            <a:r>
              <a:rPr lang="pl-PL" dirty="0" smtClean="0">
                <a:hlinkClick r:id="rId2"/>
              </a:rPr>
              <a:t>/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b="1" dirty="0" err="1"/>
              <a:t>Europeana</a:t>
            </a:r>
            <a:r>
              <a:rPr lang="pl-PL" b="1" dirty="0"/>
              <a:t> </a:t>
            </a:r>
            <a:r>
              <a:rPr lang="pl-PL" dirty="0"/>
              <a:t>– biblioteka cyfrowa, wirtualne muzeum i archiwum. </a:t>
            </a:r>
            <a:r>
              <a:rPr lang="pl-PL" dirty="0" smtClean="0"/>
              <a:t>Współpracuje z </a:t>
            </a:r>
            <a:r>
              <a:rPr lang="pl-PL" dirty="0"/>
              <a:t>ponad 3000 instytucjami kultury w Europie. </a:t>
            </a:r>
            <a:r>
              <a:rPr lang="pl-PL" dirty="0">
                <a:hlinkClick r:id="rId3"/>
              </a:rPr>
              <a:t>https://</a:t>
            </a:r>
            <a:r>
              <a:rPr lang="pl-PL" dirty="0" smtClean="0">
                <a:hlinkClick r:id="rId3"/>
              </a:rPr>
              <a:t>www.europeana.eu/pl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Word Digital Liberaty </a:t>
            </a:r>
            <a:r>
              <a:rPr lang="pl-PL" dirty="0"/>
              <a:t>– międzynarodowa biblioteka cyfrowa.</a:t>
            </a:r>
            <a:br>
              <a:rPr lang="pl-PL" dirty="0"/>
            </a:br>
            <a:r>
              <a:rPr lang="pl-PL" dirty="0">
                <a:hlinkClick r:id="rId4"/>
              </a:rPr>
              <a:t>https://www.wdl.org/en</a:t>
            </a:r>
            <a:r>
              <a:rPr lang="pl-PL" dirty="0" smtClean="0">
                <a:hlinkClick r:id="rId4"/>
              </a:rPr>
              <a:t>/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Project Gutenberg </a:t>
            </a:r>
            <a:r>
              <a:rPr lang="pl-PL" dirty="0"/>
              <a:t>– portal zawierający ponad 50 000 wolnych książek</a:t>
            </a:r>
            <a:br>
              <a:rPr lang="pl-PL" dirty="0"/>
            </a:br>
            <a:r>
              <a:rPr lang="pl-PL" dirty="0"/>
              <a:t>elektronicznych </a:t>
            </a:r>
            <a:r>
              <a:rPr lang="pl-PL" dirty="0">
                <a:hlinkClick r:id="rId5"/>
              </a:rPr>
              <a:t>http://www.gutenberg.org</a:t>
            </a:r>
            <a:r>
              <a:rPr lang="pl-PL" dirty="0" smtClean="0">
                <a:hlinkClick r:id="rId5"/>
              </a:rPr>
              <a:t>/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b="1" dirty="0" err="1"/>
              <a:t>Old</a:t>
            </a:r>
            <a:r>
              <a:rPr lang="pl-PL" b="1" dirty="0"/>
              <a:t> </a:t>
            </a:r>
            <a:r>
              <a:rPr lang="pl-PL" b="1" dirty="0" err="1"/>
              <a:t>Maps</a:t>
            </a:r>
            <a:r>
              <a:rPr lang="pl-PL" b="1" dirty="0"/>
              <a:t> Online </a:t>
            </a:r>
            <a:r>
              <a:rPr lang="pl-PL" dirty="0"/>
              <a:t>– biblioteka cyfrowa </a:t>
            </a:r>
            <a:r>
              <a:rPr lang="pl-PL" dirty="0" smtClean="0"/>
              <a:t>ze </a:t>
            </a:r>
            <a:r>
              <a:rPr lang="pl-PL" dirty="0"/>
              <a:t>starymi mapami z całego </a:t>
            </a:r>
            <a:r>
              <a:rPr lang="pl-PL" dirty="0" smtClean="0"/>
              <a:t>świata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hlinkClick r:id="rId6"/>
              </a:rPr>
              <a:t>https://www.oldmapsonline.org</a:t>
            </a:r>
            <a:r>
              <a:rPr lang="pl-PL" dirty="0" smtClean="0">
                <a:hlinkClick r:id="rId6"/>
              </a:rPr>
              <a:t>/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464" y="310551"/>
            <a:ext cx="1506148" cy="152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094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Podstawy prawne działalności bibliotek cyfrowych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Działalność bibliotek cyfrowych (digitalizacja zbiorów i </a:t>
            </a:r>
            <a:r>
              <a:rPr lang="pl-PL" dirty="0" smtClean="0"/>
              <a:t>ich udostępnianie) regulują </a:t>
            </a:r>
            <a:r>
              <a:rPr lang="pl-PL" dirty="0"/>
              <a:t>przepisy zawarte w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❑ ustawie o bibliotekach z dnia 27 czerwca </a:t>
            </a:r>
            <a:r>
              <a:rPr lang="pl-PL" dirty="0" smtClean="0"/>
              <a:t>1997 r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❑ ustawie o ochronie baz danych z </a:t>
            </a:r>
            <a:r>
              <a:rPr lang="pl-PL" dirty="0" smtClean="0"/>
              <a:t>2001 r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❑ ustawie o prawie autorskim i prawach pokrewnych </a:t>
            </a:r>
            <a:r>
              <a:rPr lang="pl-PL"/>
              <a:t>z </a:t>
            </a:r>
            <a:r>
              <a:rPr lang="pl-PL" smtClean="0"/>
              <a:t>1994 r</a:t>
            </a:r>
            <a:r>
              <a:rPr lang="pl-PL" dirty="0"/>
              <a:t>.</a:t>
            </a:r>
            <a:r>
              <a:rPr lang="pl-PL" dirty="0" smtClean="0"/>
              <a:t> </a:t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464" y="310551"/>
            <a:ext cx="1506148" cy="152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531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Podstawy prawne działalności bibliotek cyfrowych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Ustawa </a:t>
            </a:r>
            <a:r>
              <a:rPr lang="pl-PL" dirty="0"/>
              <a:t>o bibliotekach (art. 5) definiuje pojęcie materiału bibliotecznego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W myśl definicji materiałami bibliotecznymi są różnorakie dokumenty</a:t>
            </a:r>
            <a:br>
              <a:rPr lang="pl-PL" dirty="0"/>
            </a:br>
            <a:r>
              <a:rPr lang="pl-PL" dirty="0"/>
              <a:t>zawierające utrwalony wyraz myśli ludzkiej, przeznaczone do</a:t>
            </a:r>
            <a:br>
              <a:rPr lang="pl-PL" dirty="0"/>
            </a:br>
            <a:r>
              <a:rPr lang="pl-PL" dirty="0"/>
              <a:t>rozpowszechniania, niezależnie od nośnika fizycznego i sposobu </a:t>
            </a:r>
            <a:r>
              <a:rPr lang="pl-PL" dirty="0" smtClean="0"/>
              <a:t>zapisu treści.</a:t>
            </a:r>
          </a:p>
          <a:p>
            <a:pPr marL="0" indent="0">
              <a:buNone/>
            </a:pPr>
            <a:r>
              <a:rPr lang="pl-PL" dirty="0" smtClean="0"/>
              <a:t>Wszelkie </a:t>
            </a:r>
            <a:r>
              <a:rPr lang="pl-PL" dirty="0"/>
              <a:t>przepisy dotyczące bibliotek tradycyjnych odpowiednio </a:t>
            </a:r>
            <a:r>
              <a:rPr lang="pl-PL" dirty="0" smtClean="0"/>
              <a:t>lub wprost </a:t>
            </a:r>
            <a:r>
              <a:rPr lang="pl-PL" dirty="0"/>
              <a:t>mają zastosowanie do bibliotek cyfrowych.</a:t>
            </a:r>
            <a:r>
              <a:rPr lang="pl-PL" dirty="0" smtClean="0"/>
              <a:t> </a:t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464" y="310551"/>
            <a:ext cx="1506148" cy="152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722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Podstawy prawne działalności bibliotek cyfrowych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Ustawa </a:t>
            </a:r>
            <a:r>
              <a:rPr lang="pl-PL" dirty="0"/>
              <a:t>o ochronie baz danych (art. 2 ust. 1 pkt 1) odnosi się do </a:t>
            </a:r>
            <a:r>
              <a:rPr lang="pl-PL" dirty="0" smtClean="0"/>
              <a:t>biblioteki cyfrowej </a:t>
            </a:r>
            <a:r>
              <a:rPr lang="pl-PL" dirty="0"/>
              <a:t>jako bazy danych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Biblioteka cyfrowa jest bazą danych, czyli zbiorem danych </a:t>
            </a:r>
            <a:r>
              <a:rPr lang="pl-PL" dirty="0" smtClean="0"/>
              <a:t>zgromadzonych według </a:t>
            </a:r>
            <a:r>
              <a:rPr lang="pl-PL" dirty="0"/>
              <a:t>określonej systematyki i metody. Twórcom przysługuje prawo </a:t>
            </a:r>
            <a:r>
              <a:rPr lang="pl-PL" dirty="0" smtClean="0"/>
              <a:t>do ochrony </a:t>
            </a:r>
            <a:r>
              <a:rPr lang="pl-PL" dirty="0"/>
              <a:t>i uprawnienie do zakazu pobierania i wtórnego </a:t>
            </a:r>
            <a:r>
              <a:rPr lang="pl-PL" dirty="0" smtClean="0"/>
              <a:t>wykorzystania           (w </a:t>
            </a:r>
            <a:r>
              <a:rPr lang="pl-PL" dirty="0"/>
              <a:t>innych bazach) jej fragmentów lub całości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/>
              <a:t>Ustawa nie chroni oprogramowania, za pomocą którego te bazy zostały</a:t>
            </a:r>
            <a:br>
              <a:rPr lang="pl-PL" dirty="0"/>
            </a:br>
            <a:r>
              <a:rPr lang="pl-PL" dirty="0"/>
              <a:t>stworzone oraz dopuszcza prawo do korzystania z rozpowszechnionych baz</a:t>
            </a:r>
            <a:br>
              <a:rPr lang="pl-PL" dirty="0"/>
            </a:br>
            <a:r>
              <a:rPr lang="pl-PL" dirty="0"/>
              <a:t>do użytku osobistego oraz do celów dydaktycznych i badawczych.</a:t>
            </a:r>
            <a:r>
              <a:rPr lang="pl-PL" dirty="0" smtClean="0"/>
              <a:t> </a:t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464" y="310551"/>
            <a:ext cx="1506148" cy="152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772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Podstawy prawne działalności bibliotek cyfrowych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Ustawa o prawie autorskim i prawach pokrewnych reguluje prawo bibliotek,</a:t>
            </a:r>
          </a:p>
          <a:p>
            <a:pPr marL="0" indent="0">
              <a:buNone/>
            </a:pPr>
            <a:r>
              <a:rPr lang="pl-PL" dirty="0" smtClean="0"/>
              <a:t>archiwów i szkoły do dozwolonego użytku publicznego utworów (art. 28).</a:t>
            </a:r>
          </a:p>
          <a:p>
            <a:pPr marL="0" indent="0">
              <a:buNone/>
            </a:pPr>
            <a:r>
              <a:rPr lang="pl-PL" dirty="0" smtClean="0"/>
              <a:t>Instytucje te mogą udostępniać nieodpłatnie, w zakresie swoich zadań</a:t>
            </a:r>
          </a:p>
          <a:p>
            <a:pPr marL="0" indent="0">
              <a:buNone/>
            </a:pPr>
            <a:r>
              <a:rPr lang="pl-PL" dirty="0" smtClean="0"/>
              <a:t>statutowych, egzemplarz utworów rozpowszechnionych, sporządzać lub</a:t>
            </a:r>
          </a:p>
          <a:p>
            <a:pPr marL="0" indent="0">
              <a:buNone/>
            </a:pPr>
            <a:r>
              <a:rPr lang="pl-PL" dirty="0" smtClean="0"/>
              <a:t>zlecać sporządzanie egzemplarzy rozpowszechnionych utworów w celu</a:t>
            </a:r>
          </a:p>
          <a:p>
            <a:pPr marL="0" indent="0">
              <a:buNone/>
            </a:pPr>
            <a:r>
              <a:rPr lang="pl-PL" dirty="0" smtClean="0"/>
              <a:t>uzupełnienia, zachowania lub ochrony własnych zbiorów oraz udostępniać</a:t>
            </a:r>
          </a:p>
          <a:p>
            <a:pPr marL="0" indent="0">
              <a:buNone/>
            </a:pPr>
            <a:r>
              <a:rPr lang="pl-PL" dirty="0" smtClean="0"/>
              <a:t>zbiory dla celów badawczych lub poznawczych za pośrednictwem końcówek</a:t>
            </a:r>
          </a:p>
          <a:p>
            <a:pPr marL="0" indent="0">
              <a:buNone/>
            </a:pPr>
            <a:r>
              <a:rPr lang="pl-PL" dirty="0" smtClean="0"/>
              <a:t>systemu informatycznego (terminali) znajdujących się na terenie tych</a:t>
            </a:r>
          </a:p>
          <a:p>
            <a:pPr marL="0" indent="0">
              <a:buNone/>
            </a:pPr>
            <a:r>
              <a:rPr lang="pl-PL" dirty="0" smtClean="0"/>
              <a:t>jednostek.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464" y="310551"/>
            <a:ext cx="1506148" cy="1526875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7151298" y="5539657"/>
            <a:ext cx="407166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000" u="sng" dirty="0" smtClean="0">
              <a:hlinkClick r:id="rId3"/>
            </a:endParaRPr>
          </a:p>
          <a:p>
            <a:endParaRPr lang="pl-PL" sz="1000" u="sng" dirty="0">
              <a:hlinkClick r:id="rId3"/>
            </a:endParaRPr>
          </a:p>
          <a:p>
            <a:r>
              <a:rPr lang="pl-PL" sz="1000" u="sng" dirty="0" smtClean="0">
                <a:hlinkClick r:id="rId3"/>
              </a:rPr>
              <a:t>Opracowanie</a:t>
            </a:r>
            <a:r>
              <a:rPr lang="pl-PL" sz="1000" u="sng" dirty="0">
                <a:hlinkClick r:id="rId3"/>
              </a:rPr>
              <a:t>: Wydział Wspomagania Edukacji na podstawie: </a:t>
            </a:r>
          </a:p>
          <a:p>
            <a:r>
              <a:rPr lang="pl-PL" sz="1000" dirty="0">
                <a:hlinkClick r:id="rId3"/>
              </a:rPr>
              <a:t>www.gov.pl</a:t>
            </a:r>
            <a:endParaRPr lang="pl-PL" sz="1000" dirty="0"/>
          </a:p>
          <a:p>
            <a:r>
              <a:rPr lang="pl-PL" sz="1000" dirty="0">
                <a:hlinkClick r:id="rId4"/>
              </a:rPr>
              <a:t>www.spe.edu.pl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277897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E-zbiory</a:t>
            </a:r>
            <a:endParaRPr lang="pl-PL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cs typeface="Arial" panose="020B0604020202020204" pitchFamily="34" charset="0"/>
              </a:rPr>
              <a:t>W czasie zamknięcia szkół jednym z głównych zadań biblioteki </a:t>
            </a:r>
            <a:r>
              <a:rPr lang="pl-PL" dirty="0" smtClean="0">
                <a:cs typeface="Arial" panose="020B0604020202020204" pitchFamily="34" charset="0"/>
              </a:rPr>
              <a:t>jest wskazanie </a:t>
            </a:r>
            <a:r>
              <a:rPr lang="pl-PL" dirty="0">
                <a:cs typeface="Arial" panose="020B0604020202020204" pitchFamily="34" charset="0"/>
              </a:rPr>
              <a:t>uczniom, rodzicom i nauczycielom zastępstwa: </a:t>
            </a:r>
            <a:r>
              <a:rPr lang="pl-PL" b="1" dirty="0">
                <a:cs typeface="Arial" panose="020B0604020202020204" pitchFamily="34" charset="0"/>
              </a:rPr>
              <a:t>gdzie </a:t>
            </a:r>
            <a:r>
              <a:rPr lang="pl-PL" b="1" dirty="0" smtClean="0">
                <a:cs typeface="Arial" panose="020B0604020202020204" pitchFamily="34" charset="0"/>
              </a:rPr>
              <a:t>mogą znaleźć </a:t>
            </a:r>
            <a:r>
              <a:rPr lang="pl-PL" b="1" dirty="0">
                <a:cs typeface="Arial" panose="020B0604020202020204" pitchFamily="34" charset="0"/>
              </a:rPr>
              <a:t>darmowe książki, szczególnie lektury. </a:t>
            </a:r>
            <a:r>
              <a:rPr lang="pl-PL" dirty="0">
                <a:cs typeface="Arial" panose="020B0604020202020204" pitchFamily="34" charset="0"/>
              </a:rPr>
              <a:t>Coraz więcej </a:t>
            </a:r>
            <a:r>
              <a:rPr lang="pl-PL" dirty="0" smtClean="0">
                <a:cs typeface="Arial" panose="020B0604020202020204" pitchFamily="34" charset="0"/>
              </a:rPr>
              <a:t>książek i </a:t>
            </a:r>
            <a:r>
              <a:rPr lang="pl-PL" dirty="0">
                <a:cs typeface="Arial" panose="020B0604020202020204" pitchFamily="34" charset="0"/>
              </a:rPr>
              <a:t>publikacji można </a:t>
            </a:r>
            <a:r>
              <a:rPr lang="pl-PL" dirty="0" smtClean="0">
                <a:cs typeface="Arial" panose="020B0604020202020204" pitchFamily="34" charset="0"/>
              </a:rPr>
              <a:t>znaleźć    w bibliotekach </a:t>
            </a:r>
            <a:r>
              <a:rPr lang="pl-PL" dirty="0">
                <a:cs typeface="Arial" panose="020B0604020202020204" pitchFamily="34" charset="0"/>
              </a:rPr>
              <a:t>cyfrowych. Polskie zasoby liczą </a:t>
            </a:r>
            <a:r>
              <a:rPr lang="pl-PL" dirty="0" smtClean="0">
                <a:cs typeface="Arial" panose="020B0604020202020204" pitchFamily="34" charset="0"/>
              </a:rPr>
              <a:t>już niemal </a:t>
            </a:r>
            <a:r>
              <a:rPr lang="pl-PL" dirty="0">
                <a:cs typeface="Arial" panose="020B0604020202020204" pitchFamily="34" charset="0"/>
              </a:rPr>
              <a:t>dwa </a:t>
            </a:r>
            <a:r>
              <a:rPr lang="pl-PL" dirty="0" smtClean="0">
                <a:cs typeface="Arial" panose="020B0604020202020204" pitchFamily="34" charset="0"/>
              </a:rPr>
              <a:t>miliony udostępnionych obiektów</a:t>
            </a:r>
            <a:r>
              <a:rPr lang="pl-PL" dirty="0">
                <a:cs typeface="Arial" panose="020B0604020202020204" pitchFamily="34" charset="0"/>
              </a:rPr>
              <a:t>.</a:t>
            </a:r>
            <a:br>
              <a:rPr lang="pl-PL" dirty="0">
                <a:cs typeface="Arial" panose="020B0604020202020204" pitchFamily="34" charset="0"/>
              </a:rPr>
            </a:br>
            <a:endParaRPr lang="pl-PL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b="1" dirty="0" smtClean="0">
                <a:cs typeface="Arial" panose="020B0604020202020204" pitchFamily="34" charset="0"/>
              </a:rPr>
              <a:t>Książki </a:t>
            </a:r>
            <a:r>
              <a:rPr lang="pl-PL" b="1" dirty="0">
                <a:cs typeface="Arial" panose="020B0604020202020204" pitchFamily="34" charset="0"/>
              </a:rPr>
              <a:t>(oraz m.in</a:t>
            </a:r>
            <a:r>
              <a:rPr lang="pl-PL" b="1" dirty="0" smtClean="0">
                <a:cs typeface="Arial" panose="020B0604020202020204" pitchFamily="34" charset="0"/>
              </a:rPr>
              <a:t>.: </a:t>
            </a:r>
            <a:r>
              <a:rPr lang="pl-PL" b="1" dirty="0">
                <a:cs typeface="Arial" panose="020B0604020202020204" pitchFamily="34" charset="0"/>
              </a:rPr>
              <a:t>filmy, mapy, nagrania) </a:t>
            </a:r>
            <a:r>
              <a:rPr lang="pl-PL" b="1" dirty="0" smtClean="0">
                <a:cs typeface="Arial" panose="020B0604020202020204" pitchFamily="34" charset="0"/>
              </a:rPr>
              <a:t>skatalogowane w </a:t>
            </a:r>
            <a:r>
              <a:rPr lang="pl-PL" b="1" dirty="0">
                <a:cs typeface="Arial" panose="020B0604020202020204" pitchFamily="34" charset="0"/>
              </a:rPr>
              <a:t>e-zbiorze </a:t>
            </a:r>
            <a:r>
              <a:rPr lang="pl-PL" dirty="0">
                <a:cs typeface="Arial" panose="020B0604020202020204" pitchFamily="34" charset="0"/>
              </a:rPr>
              <a:t>mają istotną przewagę nad wersjami papierowymi – są </a:t>
            </a:r>
            <a:r>
              <a:rPr lang="pl-PL" dirty="0" smtClean="0">
                <a:cs typeface="Arial" panose="020B0604020202020204" pitchFamily="34" charset="0"/>
              </a:rPr>
              <a:t>dostępne na </a:t>
            </a:r>
            <a:r>
              <a:rPr lang="pl-PL" dirty="0">
                <a:cs typeface="Arial" panose="020B0604020202020204" pitchFamily="34" charset="0"/>
              </a:rPr>
              <a:t>klik, tak szybko na ile serwer i łącze pozwalają. Dodatkową zaletą </a:t>
            </a:r>
            <a:r>
              <a:rPr lang="pl-PL" dirty="0" smtClean="0">
                <a:cs typeface="Arial" panose="020B0604020202020204" pitchFamily="34" charset="0"/>
              </a:rPr>
              <a:t>bibliotek internetowych </a:t>
            </a:r>
            <a:r>
              <a:rPr lang="pl-PL" dirty="0">
                <a:cs typeface="Arial" panose="020B0604020202020204" pitchFamily="34" charset="0"/>
              </a:rPr>
              <a:t>jest również wyszukiwanie, które pozwala na względnie </a:t>
            </a:r>
            <a:r>
              <a:rPr lang="pl-PL" dirty="0" smtClean="0">
                <a:cs typeface="Arial" panose="020B0604020202020204" pitchFamily="34" charset="0"/>
              </a:rPr>
              <a:t>szybkie dotarcie </a:t>
            </a:r>
            <a:r>
              <a:rPr lang="pl-PL" dirty="0">
                <a:cs typeface="Arial" panose="020B0604020202020204" pitchFamily="34" charset="0"/>
              </a:rPr>
              <a:t>do tego, czego szukamy przez zawężenie kryteriów wyszukiwania.</a:t>
            </a:r>
            <a:r>
              <a:rPr lang="pl-PL" dirty="0" smtClean="0">
                <a:cs typeface="Arial" panose="020B0604020202020204" pitchFamily="34" charset="0"/>
              </a:rPr>
              <a:t> </a:t>
            </a:r>
            <a:br>
              <a:rPr lang="pl-PL" dirty="0" smtClean="0">
                <a:cs typeface="Arial" panose="020B0604020202020204" pitchFamily="34" charset="0"/>
              </a:rPr>
            </a:br>
            <a:endParaRPr lang="pl-PL" dirty="0"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464" y="310551"/>
            <a:ext cx="1506148" cy="152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06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E-zbiory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Wolne Lektury </a:t>
            </a:r>
            <a:r>
              <a:rPr lang="pl-PL" dirty="0"/>
              <a:t>to internetowa biblioteka prowadzona przez Fundację</a:t>
            </a:r>
            <a:br>
              <a:rPr lang="pl-PL" dirty="0"/>
            </a:br>
            <a:r>
              <a:rPr lang="pl-PL" dirty="0"/>
              <a:t>Nowoczesna Polska, w której można znaleźć utwory dla dzieci, młodzieży</a:t>
            </a:r>
            <a:br>
              <a:rPr lang="pl-PL" dirty="0"/>
            </a:br>
            <a:r>
              <a:rPr lang="pl-PL" dirty="0"/>
              <a:t>i dorosłych należące do klasyki literatury polskiej oraz światowej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E-booki i audiobooki można pobrać za darmo na dowolne urządzenie (PC,</a:t>
            </a:r>
            <a:br>
              <a:rPr lang="pl-PL" dirty="0"/>
            </a:br>
            <a:r>
              <a:rPr lang="pl-PL" dirty="0"/>
              <a:t>tablet, smartfon, odtwarzacz mp3) bezpośrednio z katalogu bibliotecznego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Książki udostępniane są w kilku formatach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❑ e-booki: </a:t>
            </a:r>
            <a:r>
              <a:rPr lang="pl-PL" dirty="0" err="1"/>
              <a:t>html</a:t>
            </a:r>
            <a:r>
              <a:rPr lang="pl-PL" dirty="0"/>
              <a:t>, txt, pdf, </a:t>
            </a:r>
            <a:r>
              <a:rPr lang="pl-PL" dirty="0" err="1"/>
              <a:t>epub</a:t>
            </a:r>
            <a:r>
              <a:rPr lang="pl-PL" dirty="0"/>
              <a:t>, </a:t>
            </a:r>
            <a:r>
              <a:rPr lang="pl-PL" dirty="0" err="1"/>
              <a:t>mobi</a:t>
            </a:r>
            <a:r>
              <a:rPr lang="pl-PL" dirty="0"/>
              <a:t>, fb2</a:t>
            </a:r>
            <a:r>
              <a:rPr lang="pl-PL" dirty="0" smtClean="0"/>
              <a:t>,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❑ audiobooki: mp3, </a:t>
            </a:r>
            <a:r>
              <a:rPr lang="pl-PL" dirty="0" err="1"/>
              <a:t>Ogg</a:t>
            </a:r>
            <a:r>
              <a:rPr lang="pl-PL" dirty="0"/>
              <a:t> </a:t>
            </a:r>
            <a:r>
              <a:rPr lang="pl-PL" dirty="0" err="1"/>
              <a:t>Vorbis</a:t>
            </a:r>
            <a:r>
              <a:rPr lang="pl-PL" dirty="0"/>
              <a:t> oraz format DAISY dostosowany do potrzeb</a:t>
            </a:r>
            <a:br>
              <a:rPr lang="pl-PL" dirty="0"/>
            </a:br>
            <a:r>
              <a:rPr lang="pl-PL" dirty="0"/>
              <a:t>osób słabowidzących, niewidomych oraz osób mających trudności</a:t>
            </a:r>
            <a:br>
              <a:rPr lang="pl-PL" dirty="0"/>
            </a:br>
            <a:r>
              <a:rPr lang="pl-PL" dirty="0"/>
              <a:t>z czytaniem.</a:t>
            </a:r>
            <a:r>
              <a:rPr lang="pl-PL" dirty="0" smtClean="0"/>
              <a:t> </a:t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464" y="310551"/>
            <a:ext cx="1506148" cy="152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80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E-zbiory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Lektury.gov.pl </a:t>
            </a:r>
            <a:r>
              <a:rPr lang="pl-PL" dirty="0"/>
              <a:t>to wirtualna biblioteka, w której uczniowie i nauczyciele </a:t>
            </a:r>
            <a:r>
              <a:rPr lang="pl-PL" dirty="0" smtClean="0"/>
              <a:t>znajdą wybrane </a:t>
            </a:r>
            <a:r>
              <a:rPr lang="pl-PL" dirty="0"/>
              <a:t>tytuły z kanonu lektur szkolnych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Biblioteka zawiera prawie jedną trzecią wszystkich pozycji z kanonu lektur</a:t>
            </a:r>
            <a:br>
              <a:rPr lang="pl-PL" dirty="0"/>
            </a:br>
            <a:r>
              <a:rPr lang="pl-PL" dirty="0"/>
              <a:t>szkolnych, zarówno obowiązkowych, jak i uzupełniających. Na platformie</a:t>
            </a:r>
            <a:br>
              <a:rPr lang="pl-PL" dirty="0"/>
            </a:br>
            <a:r>
              <a:rPr lang="pl-PL" dirty="0"/>
              <a:t>znajdują się nowele, opowiadania, dramaty, wiersze, poematy i powieści.</a:t>
            </a:r>
            <a:br>
              <a:rPr lang="pl-PL" dirty="0"/>
            </a:br>
            <a:r>
              <a:rPr lang="pl-PL" dirty="0"/>
              <a:t>Zasoby serwisu zostały podzielone na 5 kategorii dostosowanych do</a:t>
            </a:r>
            <a:br>
              <a:rPr lang="pl-PL" dirty="0"/>
            </a:br>
            <a:r>
              <a:rPr lang="pl-PL" dirty="0"/>
              <a:t>programu nauczania w szkołach podstawowych i liceach. Książki można</a:t>
            </a:r>
            <a:br>
              <a:rPr lang="pl-PL" dirty="0"/>
            </a:br>
            <a:r>
              <a:rPr lang="pl-PL" dirty="0"/>
              <a:t>czytać online lub pobrać na czytnik w formie e-booka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Projekt lektury.gov.pl został zainicjowany przez Ministerstwo Inwestycji</a:t>
            </a:r>
            <a:br>
              <a:rPr lang="pl-PL" dirty="0"/>
            </a:br>
            <a:r>
              <a:rPr lang="pl-PL" dirty="0"/>
              <a:t>i Rozwoju oraz Ministerstwo Cyfryzacji.</a:t>
            </a:r>
            <a:r>
              <a:rPr lang="pl-PL" dirty="0" smtClean="0"/>
              <a:t> </a:t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464" y="310551"/>
            <a:ext cx="1506148" cy="152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6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E-zbiory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POLONA </a:t>
            </a:r>
            <a:r>
              <a:rPr lang="pl-PL" dirty="0"/>
              <a:t>to jedna z najnowocześniejszych bibliotek cyfrowych na świecie</a:t>
            </a:r>
            <a:br>
              <a:rPr lang="pl-PL" dirty="0"/>
            </a:br>
            <a:r>
              <a:rPr lang="pl-PL" dirty="0"/>
              <a:t>i największa tego typu biblioteka w Polsce. </a:t>
            </a:r>
            <a:r>
              <a:rPr lang="pl-PL" b="1" dirty="0"/>
              <a:t>Biblioteka Narodowa </a:t>
            </a:r>
            <a:r>
              <a:rPr lang="pl-PL" dirty="0" smtClean="0"/>
              <a:t>udostępnia  w </a:t>
            </a:r>
            <a:r>
              <a:rPr lang="pl-PL" dirty="0"/>
              <a:t>serwisie swoje zbiory oraz obiekty innych instytucji – </a:t>
            </a:r>
            <a:r>
              <a:rPr lang="pl-PL" dirty="0" err="1"/>
              <a:t>zdigitalizowane</a:t>
            </a:r>
            <a:r>
              <a:rPr lang="pl-PL" dirty="0"/>
              <a:t> </a:t>
            </a:r>
            <a:r>
              <a:rPr lang="pl-PL" dirty="0" smtClean="0"/>
              <a:t>przy użyciu </a:t>
            </a:r>
            <a:r>
              <a:rPr lang="pl-PL" dirty="0"/>
              <a:t>nowoczesnych technologii. Każdego dnia zbiory POLONY </a:t>
            </a:r>
            <a:r>
              <a:rPr lang="pl-PL" dirty="0" smtClean="0"/>
              <a:t>powiększają się </a:t>
            </a:r>
            <a:r>
              <a:rPr lang="pl-PL" dirty="0"/>
              <a:t>średnio o 2 000 obiektów: książek, starych druków, rękopisów, grafik, </a:t>
            </a:r>
            <a:r>
              <a:rPr lang="pl-PL" dirty="0" smtClean="0"/>
              <a:t>map, nut</a:t>
            </a:r>
            <a:r>
              <a:rPr lang="pl-PL" dirty="0"/>
              <a:t>, fotografii, ulotek, afiszy i pocztówek.</a:t>
            </a:r>
            <a:br>
              <a:rPr lang="pl-PL" dirty="0"/>
            </a:b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</a:t>
            </a:r>
            <a:r>
              <a:rPr lang="pl-PL" dirty="0"/>
              <a:t>POLONIE znajdują się najcenniejsze skarby polskiej kultury i historii:</a:t>
            </a:r>
            <a:br>
              <a:rPr lang="pl-PL" dirty="0"/>
            </a:br>
            <a:r>
              <a:rPr lang="pl-PL" dirty="0"/>
              <a:t>Kronika Anonima zwanego Gallem, rękopisy Kochanowskiego, Mickiewicza</a:t>
            </a:r>
            <a:br>
              <a:rPr lang="pl-PL" dirty="0"/>
            </a:br>
            <a:r>
              <a:rPr lang="pl-PL" dirty="0"/>
              <a:t>oraz Chopina, rysunki Norwida i Witkacego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Dostęp jest </a:t>
            </a:r>
            <a:r>
              <a:rPr lang="pl-PL" dirty="0" smtClean="0"/>
              <a:t>bezpłatny</a:t>
            </a:r>
            <a:r>
              <a:rPr lang="pl-PL" dirty="0"/>
              <a:t>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464" y="310551"/>
            <a:ext cx="1506148" cy="152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85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E-zbiory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Federacja Bibliotek Cyfrowych </a:t>
            </a:r>
            <a:r>
              <a:rPr lang="pl-PL" dirty="0"/>
              <a:t>to platforma, która w jednym miejscu</a:t>
            </a:r>
            <a:br>
              <a:rPr lang="pl-PL" dirty="0"/>
            </a:br>
            <a:r>
              <a:rPr lang="pl-PL" dirty="0"/>
              <a:t>pozwala przeszukiwać i czytać online zbiory z ponad stu różnych bibliotek</a:t>
            </a:r>
            <a:br>
              <a:rPr lang="pl-PL" dirty="0"/>
            </a:br>
            <a:r>
              <a:rPr lang="pl-PL" dirty="0"/>
              <a:t>cyfrowych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W portalu Federacji znajdziemy m.in</a:t>
            </a:r>
            <a:r>
              <a:rPr lang="pl-PL" dirty="0" smtClean="0"/>
              <a:t>.: </a:t>
            </a:r>
            <a:r>
              <a:rPr lang="pl-PL" dirty="0"/>
              <a:t>zasoby Wielkopolskiej Biblioteki</a:t>
            </a:r>
            <a:br>
              <a:rPr lang="pl-PL" dirty="0"/>
            </a:br>
            <a:r>
              <a:rPr lang="pl-PL" dirty="0"/>
              <a:t>Cyfrowej, Śląskiej Biblioteki Cyfrowej, Jagiellońskiej Biblioteki Cyfrowej oraz</a:t>
            </a:r>
            <a:br>
              <a:rPr lang="pl-PL" dirty="0"/>
            </a:br>
            <a:r>
              <a:rPr lang="pl-PL" dirty="0"/>
              <a:t>e-biblioteki Uniwersytetu Warszawskiego. Obok dużych bibliotek cyfrowych </a:t>
            </a:r>
            <a:r>
              <a:rPr lang="pl-PL" dirty="0" smtClean="0"/>
              <a:t>   są także </a:t>
            </a:r>
            <a:r>
              <a:rPr lang="pl-PL" dirty="0"/>
              <a:t>małe udostępniające swoje zbiory w sieci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W bazie FBC znajduje się ponad 6,7 miliona obiektów cyfrowych (książek,</a:t>
            </a:r>
            <a:br>
              <a:rPr lang="pl-PL" dirty="0"/>
            </a:br>
            <a:r>
              <a:rPr lang="pl-PL" dirty="0"/>
              <a:t>map, etc.).</a:t>
            </a:r>
            <a:r>
              <a:rPr lang="pl-PL" dirty="0" smtClean="0"/>
              <a:t> </a:t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464" y="310551"/>
            <a:ext cx="1506148" cy="152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057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E-zbiory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EBSCO</a:t>
            </a:r>
            <a:r>
              <a:rPr lang="pl-PL" dirty="0" smtClean="0"/>
              <a:t>, czyli </a:t>
            </a:r>
            <a:r>
              <a:rPr lang="pl-PL" dirty="0" err="1" smtClean="0"/>
              <a:t>eBook</a:t>
            </a:r>
            <a:r>
              <a:rPr lang="pl-PL" dirty="0" smtClean="0"/>
              <a:t> Public Library Collection zawiera ponad 35 tysięcy</a:t>
            </a:r>
          </a:p>
          <a:p>
            <a:pPr marL="0" indent="0">
              <a:buNone/>
            </a:pPr>
            <a:r>
              <a:rPr lang="pl-PL" dirty="0" smtClean="0"/>
              <a:t>obcojęzycznych książek elektronicznych (w języku angielskim, hiszpańskim</a:t>
            </a:r>
          </a:p>
          <a:p>
            <a:pPr marL="0" indent="0">
              <a:buNone/>
            </a:pPr>
            <a:r>
              <a:rPr lang="pl-PL" dirty="0" smtClean="0"/>
              <a:t>i francuskim) dla dzieci, młodzieży i dorosłych.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bazie można znaleźć literaturę o różnorodnej tematyce m.in.: literaturę</a:t>
            </a:r>
          </a:p>
          <a:p>
            <a:pPr marL="0" indent="0">
              <a:buNone/>
            </a:pPr>
            <a:r>
              <a:rPr lang="pl-PL" dirty="0" smtClean="0"/>
              <a:t>fabularną, biografie, poradniki oraz publikacje na temat zdrowia, podróży,          czy</a:t>
            </a:r>
            <a:r>
              <a:rPr lang="pl-PL" dirty="0"/>
              <a:t> </a:t>
            </a:r>
            <a:r>
              <a:rPr lang="pl-PL" dirty="0" smtClean="0"/>
              <a:t>gotowania.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Wszystkie e-książki przeglądane online są dostępne w nieograniczonym</a:t>
            </a:r>
          </a:p>
          <a:p>
            <a:pPr marL="0" indent="0">
              <a:buNone/>
            </a:pPr>
            <a:r>
              <a:rPr lang="pl-PL" dirty="0" smtClean="0"/>
              <a:t>dostępie.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464" y="310551"/>
            <a:ext cx="1506148" cy="152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567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E-zbiory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Pani Barbara Maria Morawiec wybrała i opracowała bardzo obszerną </a:t>
            </a:r>
            <a:r>
              <a:rPr lang="pl-PL" dirty="0" smtClean="0"/>
              <a:t>listę bibliotek</a:t>
            </a:r>
            <a:r>
              <a:rPr lang="pl-PL" dirty="0"/>
              <a:t>, repozytoriów, archiwów i muzeów cyfrowych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Biblioteki cyfrowe w Polsce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pl-PL" dirty="0" smtClean="0">
                <a:hlinkClick r:id="rId2"/>
              </a:rPr>
              <a:t>http</a:t>
            </a:r>
            <a:r>
              <a:rPr lang="pl-PL" dirty="0">
                <a:hlinkClick r:id="rId2"/>
              </a:rPr>
              <a:t>://lustrobiblioteki.pl/biblioteki-cyfrowe-polsce</a:t>
            </a:r>
            <a:r>
              <a:rPr lang="pl-PL" dirty="0" smtClean="0">
                <a:hlinkClick r:id="rId2"/>
              </a:rPr>
              <a:t>/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Biblioteki cyfrowe na świecie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pl-PL" dirty="0" smtClean="0">
                <a:hlinkClick r:id="rId3"/>
              </a:rPr>
              <a:t>http</a:t>
            </a:r>
            <a:r>
              <a:rPr lang="pl-PL" dirty="0">
                <a:hlinkClick r:id="rId3"/>
              </a:rPr>
              <a:t>://lustrobiblioteki.pl/biblioteki-cyfrowe-swiecie</a:t>
            </a:r>
            <a:r>
              <a:rPr lang="pl-PL" dirty="0" smtClean="0">
                <a:hlinkClick r:id="rId3"/>
              </a:rPr>
              <a:t>/</a:t>
            </a:r>
            <a:endParaRPr lang="pl-PL" dirty="0"/>
          </a:p>
          <a:p>
            <a:pPr marL="0" indent="0" fontAlgn="base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sz="900" b="1" dirty="0"/>
              <a:t>* </a:t>
            </a:r>
            <a:r>
              <a:rPr lang="pl-PL" sz="900" b="1" dirty="0" smtClean="0"/>
              <a:t>Barbara </a:t>
            </a:r>
            <a:r>
              <a:rPr lang="pl-PL" sz="900" b="1" dirty="0"/>
              <a:t>Maria Morawiec </a:t>
            </a:r>
            <a:r>
              <a:rPr lang="pl-PL" sz="900" dirty="0"/>
              <a:t>– autorka i redaktor naczelna Lustra </a:t>
            </a:r>
            <a:r>
              <a:rPr lang="pl-PL" sz="900" dirty="0" smtClean="0"/>
              <a:t>Biblioteki. Nowoczesna </a:t>
            </a:r>
            <a:r>
              <a:rPr lang="pl-PL" sz="900" dirty="0"/>
              <a:t>bibliotekarka, miłośniczka nietypowych książek i bibliotecznych zmagań w walce o czytelnika. Osoba pozytywnie patrząca w przyszłość bibliotek jako najlepiej działających instytucji </a:t>
            </a:r>
            <a:r>
              <a:rPr lang="pl-PL" sz="900" dirty="0" smtClean="0"/>
              <a:t>publicznych. Prowadząca </a:t>
            </a:r>
            <a:r>
              <a:rPr lang="pl-PL" sz="900" dirty="0"/>
              <a:t>warsztaty </a:t>
            </a:r>
            <a:r>
              <a:rPr lang="pl-PL" sz="900" dirty="0" smtClean="0"/>
              <a:t>     i </a:t>
            </a:r>
            <a:r>
              <a:rPr lang="pl-PL" sz="900" dirty="0"/>
              <a:t>szkolenia dla bibliotekarzy z zakresu marketingu, PR w bibliotece, tworzenia i zarządzania serwisami bibliotecznymi.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464" y="310551"/>
            <a:ext cx="1506148" cy="152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418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E-zbiory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 bibliotekach cyfrowych nie znajdziemy ostatniej powieści Stephena </a:t>
            </a:r>
            <a:r>
              <a:rPr lang="pl-PL" dirty="0" smtClean="0"/>
              <a:t>Kinga, czy </a:t>
            </a:r>
            <a:r>
              <a:rPr lang="pl-PL" dirty="0"/>
              <a:t>najnowszego podręcznika akademickiego.</a:t>
            </a:r>
            <a:br>
              <a:rPr lang="pl-PL" dirty="0"/>
            </a:br>
            <a:r>
              <a:rPr lang="pl-PL" dirty="0"/>
              <a:t>Majątkowe prawa autorskie powodują, że współczesne i niedawno (w ciągu</a:t>
            </a:r>
            <a:br>
              <a:rPr lang="pl-PL" dirty="0"/>
            </a:br>
            <a:r>
              <a:rPr lang="pl-PL" dirty="0"/>
              <a:t>ostatnich dziesięcioleci) wydane książki nie są zamieszczane w </a:t>
            </a:r>
            <a:r>
              <a:rPr lang="pl-PL" dirty="0" smtClean="0"/>
              <a:t>powszechnym dostępnie.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Czego zatem szukać w bibliotekach cyfrowych? Przede wszystkim możemy</a:t>
            </a:r>
            <a:br>
              <a:rPr lang="pl-PL" dirty="0"/>
            </a:br>
            <a:r>
              <a:rPr lang="pl-PL" dirty="0"/>
              <a:t>tam znaleźć pozycje wydane w XIX wieku lub wcześniej. Coraz zasobniejsze</a:t>
            </a:r>
            <a:br>
              <a:rPr lang="pl-PL" dirty="0"/>
            </a:br>
            <a:r>
              <a:rPr lang="pl-PL" dirty="0"/>
              <a:t>stają się także zbiory utworów z ubiegłego wieku (stopniowo wygasają</a:t>
            </a:r>
            <a:br>
              <a:rPr lang="pl-PL" dirty="0"/>
            </a:br>
            <a:r>
              <a:rPr lang="pl-PL" dirty="0"/>
              <a:t>majątkowe prawa autorskie).</a:t>
            </a:r>
            <a:r>
              <a:rPr lang="pl-PL" dirty="0" smtClean="0"/>
              <a:t> </a:t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464" y="310551"/>
            <a:ext cx="1506148" cy="152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930584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467</TotalTime>
  <Words>442</Words>
  <Application>Microsoft Office PowerPoint</Application>
  <PresentationFormat>Panoramiczny</PresentationFormat>
  <Paragraphs>93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Smuga</vt:lpstr>
      <vt:lpstr>             Praca nauczyciela bibliotekarza w czasie pandemii  E-zbiory   </vt:lpstr>
      <vt:lpstr>E-zbiory</vt:lpstr>
      <vt:lpstr>E-zbiory</vt:lpstr>
      <vt:lpstr>E-zbiory</vt:lpstr>
      <vt:lpstr>E-zbiory</vt:lpstr>
      <vt:lpstr>E-zbiory</vt:lpstr>
      <vt:lpstr>E-zbiory</vt:lpstr>
      <vt:lpstr>E-zbiory</vt:lpstr>
      <vt:lpstr>E-zbiory</vt:lpstr>
      <vt:lpstr>E-zbiory</vt:lpstr>
      <vt:lpstr>E-zbiory</vt:lpstr>
      <vt:lpstr>E-zbiory</vt:lpstr>
      <vt:lpstr>Podstawy prawne działalności bibliotek cyfrowych</vt:lpstr>
      <vt:lpstr>Podstawy prawne działalności bibliotek cyfrowych</vt:lpstr>
      <vt:lpstr>Podstawy prawne działalności bibliotek cyfrowych</vt:lpstr>
      <vt:lpstr>Podstawy prawne działalności bibliotek cyfrowych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pbwslupsk</dc:creator>
  <cp:lastModifiedBy>user</cp:lastModifiedBy>
  <cp:revision>20</cp:revision>
  <dcterms:created xsi:type="dcterms:W3CDTF">2020-11-23T08:37:47Z</dcterms:created>
  <dcterms:modified xsi:type="dcterms:W3CDTF">2020-12-15T10:16:27Z</dcterms:modified>
</cp:coreProperties>
</file>